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1" r:id="rId5"/>
    <p:sldId id="262" r:id="rId6"/>
    <p:sldId id="264" r:id="rId7"/>
    <p:sldId id="265" r:id="rId8"/>
    <p:sldId id="268" r:id="rId9"/>
    <p:sldId id="263" r:id="rId10"/>
    <p:sldId id="266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ochih/CBIR/blob/master/src/edge.py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pochih/CBIR/blob/master/src/daisy.p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chih/CBIR/blob/master/src/gabor.py" TargetMode="External"/><Relationship Id="rId11" Type="http://schemas.openxmlformats.org/officeDocument/2006/relationships/hyperlink" Target="https://github.com/pochih/CBIR/blob/master/src/resnet.py" TargetMode="External"/><Relationship Id="rId5" Type="http://schemas.openxmlformats.org/officeDocument/2006/relationships/hyperlink" Target="https://github.com/pochih/CBIR/blob/master/src/color.py" TargetMode="External"/><Relationship Id="rId10" Type="http://schemas.openxmlformats.org/officeDocument/2006/relationships/hyperlink" Target="https://github.com/pochih/CBIR/blob/master/src/vggnet.py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github.com/pochih/CBIR/blob/master/src/HOG.p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Content-based image retrieval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Supervised by : Dr. </a:t>
            </a:r>
            <a:r>
              <a:rPr lang="en-US" dirty="0" err="1"/>
              <a:t>Moumita</a:t>
            </a:r>
            <a:r>
              <a:rPr lang="en-US" dirty="0"/>
              <a:t> Roy</a:t>
            </a:r>
          </a:p>
          <a:p>
            <a:pPr algn="ctr"/>
            <a:r>
              <a:rPr lang="en-US" sz="1600" dirty="0"/>
              <a:t>Instructor : </a:t>
            </a:r>
            <a:r>
              <a:rPr lang="en-US" sz="1600" dirty="0" err="1"/>
              <a:t>Indrajit</a:t>
            </a:r>
            <a:r>
              <a:rPr lang="en-US" sz="1600" dirty="0"/>
              <a:t> </a:t>
            </a:r>
            <a:r>
              <a:rPr lang="en-US" sz="1600" dirty="0" err="1"/>
              <a:t>kalita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3352C-589B-4CE6-B0F0-3BE7C9EE522C}"/>
              </a:ext>
            </a:extLst>
          </p:cNvPr>
          <p:cNvSpPr txBox="1"/>
          <p:nvPr/>
        </p:nvSpPr>
        <p:spPr>
          <a:xfrm>
            <a:off x="9395633" y="5418702"/>
            <a:ext cx="2860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Ankit Kumar</a:t>
            </a:r>
          </a:p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Roll No. 1901032</a:t>
            </a:r>
          </a:p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ankit.k@iiitg.ac.in</a:t>
            </a:r>
            <a:endParaRPr lang="en-IN" sz="2000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90ED47-5009-45B6-948D-F0412B7E01EC}"/>
              </a:ext>
            </a:extLst>
          </p:cNvPr>
          <p:cNvSpPr txBox="1"/>
          <p:nvPr/>
        </p:nvSpPr>
        <p:spPr>
          <a:xfrm>
            <a:off x="2709644" y="1563688"/>
            <a:ext cx="7164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Amasis MT Pro Black" panose="02040A04050005020304" pitchFamily="18" charset="0"/>
              </a:rPr>
              <a:t>Thank you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C20B1-9886-4CF9-9AA0-F199E8BF83F8}"/>
              </a:ext>
            </a:extLst>
          </p:cNvPr>
          <p:cNvSpPr txBox="1"/>
          <p:nvPr/>
        </p:nvSpPr>
        <p:spPr>
          <a:xfrm>
            <a:off x="8221211" y="6098796"/>
            <a:ext cx="348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 going on………..</a:t>
            </a:r>
          </a:p>
        </p:txBody>
      </p:sp>
    </p:spTree>
    <p:extLst>
      <p:ext uri="{BB962C8B-B14F-4D97-AF65-F5344CB8AC3E}">
        <p14:creationId xmlns:p14="http://schemas.microsoft.com/office/powerpoint/2010/main" val="309212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362706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Amasis MT Pro Medium" panose="02040604050005020304" pitchFamily="18" charset="0"/>
                <a:cs typeface="Aldhabi" panose="01000000000000000000" pitchFamily="2" charset="-78"/>
              </a:rPr>
              <a:t>What is the meaning of Content-Based Image Retrieval (CBIR)?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4C2E9-5CA6-44FA-B096-217263988B5A}"/>
              </a:ext>
            </a:extLst>
          </p:cNvPr>
          <p:cNvSpPr txBox="1"/>
          <p:nvPr/>
        </p:nvSpPr>
        <p:spPr>
          <a:xfrm>
            <a:off x="1076326" y="1744663"/>
            <a:ext cx="62808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-&gt; Content-based image retrieval (CBIR) is the application of computer vision to the “</a:t>
            </a:r>
            <a:r>
              <a:rPr lang="en-US" sz="2200" b="1" dirty="0"/>
              <a:t>Image Retrieval problem</a:t>
            </a:r>
            <a:r>
              <a:rPr lang="en-US" sz="2200" b="1" dirty="0">
                <a:solidFill>
                  <a:schemeClr val="bg1"/>
                </a:solidFill>
              </a:rPr>
              <a:t>”,  that is, the problem of searching for digital image in large databases.</a:t>
            </a:r>
          </a:p>
          <a:p>
            <a:endParaRPr lang="en-US" dirty="0"/>
          </a:p>
          <a:p>
            <a:r>
              <a:rPr lang="en-US" sz="2200" b="1" dirty="0">
                <a:solidFill>
                  <a:schemeClr val="bg1"/>
                </a:solidFill>
              </a:rPr>
              <a:t>-&gt; “</a:t>
            </a:r>
            <a:r>
              <a:rPr lang="en-US" sz="2200" b="1" dirty="0"/>
              <a:t>Content-Based</a:t>
            </a:r>
            <a:r>
              <a:rPr lang="en-US" sz="2200" b="1" dirty="0">
                <a:solidFill>
                  <a:schemeClr val="bg1"/>
                </a:solidFill>
              </a:rPr>
              <a:t>” means that the search will analyze the “</a:t>
            </a:r>
            <a:r>
              <a:rPr lang="en-US" sz="2200" b="1" dirty="0"/>
              <a:t>actual-contents</a:t>
            </a:r>
            <a:r>
              <a:rPr lang="en-US" sz="2200" b="1" dirty="0">
                <a:solidFill>
                  <a:schemeClr val="bg1"/>
                </a:solidFill>
              </a:rPr>
              <a:t>” of the image. The term ‘</a:t>
            </a:r>
            <a:r>
              <a:rPr lang="en-US" sz="2200" b="1" dirty="0"/>
              <a:t>content</a:t>
            </a:r>
            <a:r>
              <a:rPr lang="en-US" sz="2200" b="1" dirty="0">
                <a:solidFill>
                  <a:schemeClr val="bg1"/>
                </a:solidFill>
              </a:rPr>
              <a:t>’ in this context might refer colors, shapes , texture or any other information that can be derived form the image itself.</a:t>
            </a:r>
            <a:endParaRPr lang="en-IN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Challenges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6424F-9CAC-4604-9739-3244F102E4E4}"/>
              </a:ext>
            </a:extLst>
          </p:cNvPr>
          <p:cNvSpPr txBox="1"/>
          <p:nvPr/>
        </p:nvSpPr>
        <p:spPr>
          <a:xfrm>
            <a:off x="1147763" y="1554163"/>
            <a:ext cx="622751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-&gt;Semantic Gap:</a:t>
            </a:r>
          </a:p>
          <a:p>
            <a:r>
              <a:rPr lang="en-US" dirty="0"/>
              <a:t>-</a:t>
            </a:r>
            <a:r>
              <a:rPr lang="en-US" sz="2000" dirty="0"/>
              <a:t>The semantic gap is the Lack of coincidence between the information that one can extract from the visual data</a:t>
            </a:r>
          </a:p>
          <a:p>
            <a:r>
              <a:rPr lang="en-US" sz="2000" dirty="0"/>
              <a:t>-User defined semantic similarity ,but the database can only provide similarity by data processing .</a:t>
            </a:r>
          </a:p>
          <a:p>
            <a:endParaRPr lang="en-US" dirty="0"/>
          </a:p>
          <a:p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-&gt; Huge amount of objects to search among.</a:t>
            </a:r>
            <a:endParaRPr lang="en-IN" sz="2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4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948" y="567110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Why Research Image Data?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3193A-6990-4CD2-8972-B31398D0FF48}"/>
              </a:ext>
            </a:extLst>
          </p:cNvPr>
          <p:cNvSpPr txBox="1"/>
          <p:nvPr/>
        </p:nvSpPr>
        <p:spPr>
          <a:xfrm>
            <a:off x="890588" y="1554163"/>
            <a:ext cx="613381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-&gt;Increasing use of digital images, particularly via the internet , by professionals of all kinds.</a:t>
            </a:r>
          </a:p>
          <a:p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-&gt;Inadequacy of current technology in handling images.</a:t>
            </a:r>
          </a:p>
          <a:p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-&gt;Increasing interest in how people perceive search for and use image.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7145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0" y="1905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948" y="567110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Used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Dataset Descriptions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3193A-6990-4CD2-8972-B31398D0FF48}"/>
              </a:ext>
            </a:extLst>
          </p:cNvPr>
          <p:cNvSpPr txBox="1"/>
          <p:nvPr/>
        </p:nvSpPr>
        <p:spPr>
          <a:xfrm>
            <a:off x="751641" y="958186"/>
            <a:ext cx="64216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-&gt; </a:t>
            </a:r>
            <a:r>
              <a:rPr lang="en-US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r>
              <a:rPr lang="en-US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cs typeface="Aharoni" panose="02010803020104030203" pitchFamily="2" charset="-79"/>
              </a:rPr>
              <a:t>find the similar images from a large scale dataset against a query image. Generally, the similarity between the representative features of the query image and dataset images is used to rank the images for retrieval</a:t>
            </a:r>
            <a:r>
              <a:rPr lang="en-US" sz="2400" b="1" i="0" dirty="0">
                <a:solidFill>
                  <a:srgbClr val="BDC1C6"/>
                </a:solidFill>
                <a:effectLst/>
                <a:latin typeface="arial" panose="020B0604020202020204" pitchFamily="34" charset="0"/>
                <a:cs typeface="Aharoni" panose="02010803020104030203" pitchFamily="2" charset="-79"/>
              </a:rPr>
              <a:t>. </a:t>
            </a:r>
            <a:r>
              <a:rPr lang="en-US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cs typeface="Aharoni" panose="02010803020104030203" pitchFamily="2" charset="-79"/>
              </a:rPr>
              <a:t>Basically we download 1 m</a:t>
            </a:r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cs typeface="Aharoni" panose="02010803020104030203" pitchFamily="2" charset="-79"/>
              </a:rPr>
              <a:t>illion dataset of jpeg images and going to work on it.</a:t>
            </a:r>
            <a:endParaRPr lang="en-US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-&gt;</a:t>
            </a:r>
            <a:r>
              <a:rPr lang="en-IN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Feature Extraction:</a:t>
            </a:r>
          </a:p>
          <a:p>
            <a:r>
              <a:rPr lang="en-IN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-apple-system"/>
              </a:rPr>
              <a:t>-&gt;</a:t>
            </a:r>
            <a:r>
              <a:rPr lang="en-IN" sz="2000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several popular image features:</a:t>
            </a:r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colour-based </a:t>
            </a:r>
            <a:r>
              <a:rPr lang="en-IN" b="0" i="0" dirty="0">
                <a:solidFill>
                  <a:srgbClr val="C9D1D9"/>
                </a:solidFill>
                <a:effectLst/>
                <a:latin typeface="-apple-system"/>
              </a:rPr>
              <a:t>(</a:t>
            </a:r>
            <a:r>
              <a:rPr lang="en-IN" b="0" i="0" u="none" strike="noStrike" dirty="0">
                <a:solidFill>
                  <a:srgbClr val="C9D1D9"/>
                </a:solidFill>
                <a:effectLst/>
                <a:latin typeface="-apple-system"/>
                <a:hlinkClick r:id="rId5"/>
              </a:rPr>
              <a:t>RGB histogram</a:t>
            </a:r>
            <a:r>
              <a:rPr lang="en-IN" u="none" strike="noStrike" dirty="0">
                <a:solidFill>
                  <a:srgbClr val="C9D1D9"/>
                </a:solidFill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texture-based</a:t>
            </a:r>
            <a:r>
              <a:rPr lang="en-IN" b="0" i="0" dirty="0">
                <a:solidFill>
                  <a:srgbClr val="C9D1D9"/>
                </a:solidFill>
                <a:effectLst/>
                <a:latin typeface="-apple-system"/>
              </a:rPr>
              <a:t>(</a:t>
            </a:r>
            <a:r>
              <a:rPr lang="en-IN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gabor</a:t>
            </a:r>
            <a:r>
              <a:rPr lang="en-IN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 filter</a:t>
            </a:r>
            <a:r>
              <a:rPr lang="en-IN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)</a:t>
            </a:r>
            <a:endParaRPr lang="en-I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shape-based</a:t>
            </a:r>
            <a:r>
              <a:rPr lang="en-IN" b="0" i="0" dirty="0">
                <a:solidFill>
                  <a:srgbClr val="C9D1D9"/>
                </a:solidFill>
                <a:effectLst/>
                <a:latin typeface="-apple-system"/>
              </a:rPr>
              <a:t>(</a:t>
            </a:r>
            <a:r>
              <a:rPr lang="en-IN" b="0" i="0" u="none" strike="noStrike" dirty="0">
                <a:solidFill>
                  <a:srgbClr val="C9D1D9"/>
                </a:solidFill>
                <a:effectLst/>
                <a:latin typeface="-apple-system"/>
                <a:hlinkClick r:id="rId7"/>
              </a:rPr>
              <a:t>daisy</a:t>
            </a:r>
            <a:r>
              <a:rPr lang="en-IN" b="0" i="0" u="none" strike="noStrike" dirty="0">
                <a:solidFill>
                  <a:srgbClr val="C9D1D9"/>
                </a:solidFill>
                <a:effectLst/>
                <a:latin typeface="-apple-system"/>
                <a:hlinkClick r:id="rId8"/>
              </a:rPr>
              <a:t>, edge histogram</a:t>
            </a:r>
            <a:r>
              <a:rPr lang="en-IN" b="0" i="0" u="none" strike="noStrike" dirty="0">
                <a:solidFill>
                  <a:srgbClr val="C9D1D9"/>
                </a:solidFill>
                <a:effectLst/>
                <a:latin typeface="-apple-system"/>
                <a:hlinkClick r:id="rId9"/>
              </a:rPr>
              <a:t>, HOG (histogram of gradient)</a:t>
            </a:r>
            <a:endParaRPr lang="en-I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deep methods </a:t>
            </a:r>
            <a:r>
              <a:rPr lang="en-IN" b="0" i="0" dirty="0">
                <a:solidFill>
                  <a:srgbClr val="C9D1D9"/>
                </a:solidFill>
                <a:effectLst/>
                <a:latin typeface="-apple-system"/>
              </a:rPr>
              <a:t>(</a:t>
            </a:r>
            <a:r>
              <a:rPr lang="en-IN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0"/>
              </a:rPr>
              <a:t>VGG net</a:t>
            </a:r>
            <a:r>
              <a:rPr lang="en-IN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, </a:t>
            </a:r>
            <a:r>
              <a:rPr lang="en-IN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1"/>
              </a:rPr>
              <a:t>Residual net</a:t>
            </a:r>
            <a:r>
              <a:rPr lang="en-IN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IN" b="1" i="1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all features are </a:t>
            </a:r>
            <a:r>
              <a:rPr lang="en-IN" b="1" i="1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modulized</a:t>
            </a:r>
            <a:endParaRPr lang="en-IN" b="1" i="0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-apple-system"/>
            </a:endParaRPr>
          </a:p>
          <a:p>
            <a:endParaRPr lang="en-IN" sz="2400" b="1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59671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554FD35-4680-4857-9C5B-7E5EB92F6A64}"/>
              </a:ext>
            </a:extLst>
          </p:cNvPr>
          <p:cNvSpPr txBox="1"/>
          <p:nvPr/>
        </p:nvSpPr>
        <p:spPr>
          <a:xfrm>
            <a:off x="857249" y="696842"/>
            <a:ext cx="62705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Content-Based Image Retrieval and Feature Extraction: A Comprehensive Review ( summary of  accuracy based on different feature) </a:t>
            </a: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Academic Editor: Marek </a:t>
            </a:r>
            <a:r>
              <a:rPr lang="en-IN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Lefik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dirty="0"/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 novel method for content-based image retrieval to improve the effectiveness of the bag-of-words model using a support vector machine</a:t>
            </a:r>
            <a:r>
              <a:rPr lang="en-IN" dirty="0">
                <a:solidFill>
                  <a:schemeClr val="bg1">
                    <a:lumMod val="95000"/>
                    <a:lumOff val="5000"/>
                  </a:schemeClr>
                </a:solidFill>
              </a:rPr>
              <a:t> ( journal of Information Science 2019, Vol. 45(1) 117–135  The Author(s) 2018 Article reuse guidelines: sagepub.com/journals-permissions)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16E8B-A780-42FF-B186-A6E02BEACE6F}"/>
              </a:ext>
            </a:extLst>
          </p:cNvPr>
          <p:cNvSpPr txBox="1"/>
          <p:nvPr/>
        </p:nvSpPr>
        <p:spPr>
          <a:xfrm>
            <a:off x="8819932" y="1166070"/>
            <a:ext cx="286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368675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3D6B4C4-F7A7-447D-B47B-4C1E138F3E34}"/>
              </a:ext>
            </a:extLst>
          </p:cNvPr>
          <p:cNvSpPr txBox="1"/>
          <p:nvPr/>
        </p:nvSpPr>
        <p:spPr>
          <a:xfrm>
            <a:off x="8548468" y="1093788"/>
            <a:ext cx="3138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Methodology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38BF9845-C3D2-46C0-A5AA-112F4616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1" y="691356"/>
            <a:ext cx="6401478" cy="37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2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9" y="-9515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49C767-9FB0-4CA6-AE00-33B979D0D350}"/>
              </a:ext>
            </a:extLst>
          </p:cNvPr>
          <p:cNvSpPr txBox="1"/>
          <p:nvPr/>
        </p:nvSpPr>
        <p:spPr>
          <a:xfrm>
            <a:off x="8254767" y="1093788"/>
            <a:ext cx="307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Probable Steps to do: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F6817-3C21-4BED-852E-752932722BDC}"/>
              </a:ext>
            </a:extLst>
          </p:cNvPr>
          <p:cNvSpPr txBox="1"/>
          <p:nvPr/>
        </p:nvSpPr>
        <p:spPr>
          <a:xfrm>
            <a:off x="448725" y="657970"/>
            <a:ext cx="611675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Part1: Feature Extraction</a:t>
            </a:r>
          </a:p>
          <a:p>
            <a:r>
              <a:rPr lang="en-IN" b="1" dirty="0" err="1">
                <a:solidFill>
                  <a:schemeClr val="bg1"/>
                </a:solidFill>
              </a:rPr>
              <a:t>Color</a:t>
            </a:r>
            <a:r>
              <a:rPr lang="en-IN" b="1" dirty="0">
                <a:solidFill>
                  <a:schemeClr val="bg1"/>
                </a:solidFill>
              </a:rPr>
              <a:t>-based</a:t>
            </a:r>
          </a:p>
          <a:p>
            <a:r>
              <a:rPr lang="en-IN" b="1" dirty="0">
                <a:solidFill>
                  <a:schemeClr val="bg1"/>
                </a:solidFill>
              </a:rPr>
              <a:t>Texture-based</a:t>
            </a:r>
          </a:p>
          <a:p>
            <a:r>
              <a:rPr lang="en-IN" b="1" dirty="0">
                <a:solidFill>
                  <a:schemeClr val="bg1"/>
                </a:solidFill>
              </a:rPr>
              <a:t>Shape –based</a:t>
            </a:r>
          </a:p>
          <a:p>
            <a:r>
              <a:rPr lang="en-IN" b="1" dirty="0">
                <a:solidFill>
                  <a:schemeClr val="bg1"/>
                </a:solidFill>
              </a:rPr>
              <a:t>Deep-method</a:t>
            </a:r>
          </a:p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Feature Fusion:</a:t>
            </a: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Some features are not robust enough, and turn to feature fusion</a:t>
            </a:r>
          </a:p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Dimension Reduction:</a:t>
            </a:r>
          </a:p>
          <a:p>
            <a:pPr algn="l"/>
            <a:r>
              <a:rPr lang="en-US" sz="16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The curse of dimensionality told that vectors in high dimension will sometimes lose distance property</a:t>
            </a:r>
          </a:p>
          <a:p>
            <a:pPr algn="l"/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en-US" sz="160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Part2: Evaluation</a:t>
            </a:r>
          </a:p>
          <a:p>
            <a:pPr algn="l"/>
            <a:r>
              <a:rPr lang="en-US" sz="160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CBIR system retrieves images based on feature similarity</a:t>
            </a:r>
          </a:p>
          <a:p>
            <a:pPr algn="l"/>
            <a:r>
              <a:rPr lang="en-US" sz="160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Robustness of system is evaluated by MMAP (mean MAP)</a:t>
            </a:r>
          </a:p>
          <a:p>
            <a:pPr algn="l"/>
            <a:endParaRPr lang="en-US" sz="1600" b="0" i="0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IN" sz="16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Part3: Image Retrieval</a:t>
            </a:r>
          </a:p>
          <a:p>
            <a:pPr algn="l"/>
            <a:r>
              <a:rPr lang="en-US" sz="16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Let me show some results of the system</a:t>
            </a:r>
          </a:p>
          <a:p>
            <a:pPr algn="l"/>
            <a:endParaRPr lang="en-US" b="1" i="0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61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9" y="-9515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49C767-9FB0-4CA6-AE00-33B979D0D350}"/>
              </a:ext>
            </a:extLst>
          </p:cNvPr>
          <p:cNvSpPr txBox="1"/>
          <p:nvPr/>
        </p:nvSpPr>
        <p:spPr>
          <a:xfrm>
            <a:off x="8254767" y="1093788"/>
            <a:ext cx="30704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Results:</a:t>
            </a:r>
          </a:p>
          <a:p>
            <a:endParaRPr lang="en-IN" sz="2000" dirty="0">
              <a:solidFill>
                <a:schemeClr val="bg1">
                  <a:lumMod val="95000"/>
                  <a:lumOff val="5000"/>
                </a:schemeClr>
              </a:solidFill>
              <a:latin typeface="Amasis MT Pro Black" panose="02040A04050005020304" pitchFamily="18" charset="0"/>
            </a:endParaRPr>
          </a:p>
          <a:p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1.Applications</a:t>
            </a:r>
          </a:p>
          <a:p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2.Limitations</a:t>
            </a:r>
          </a:p>
          <a:p>
            <a:r>
              <a:rPr lang="en-IN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Amasis MT Pro Black" panose="02040A04050005020304" pitchFamily="18" charset="0"/>
              </a:rPr>
              <a:t>3.Conculsion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F6817-3C21-4BED-852E-752932722BDC}"/>
              </a:ext>
            </a:extLst>
          </p:cNvPr>
          <p:cNvSpPr txBox="1"/>
          <p:nvPr/>
        </p:nvSpPr>
        <p:spPr>
          <a:xfrm>
            <a:off x="448725" y="657970"/>
            <a:ext cx="611675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1.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-&gt;Search for one specific image.</a:t>
            </a: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-&gt;General browsing to make an interactive choice.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-&gt;Search for a picture to go with a broad story or search to illustrate a document.</a:t>
            </a:r>
          </a:p>
          <a:p>
            <a:pPr algn="l"/>
            <a:endParaRPr lang="en-US" b="1" i="0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</a:t>
            </a: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-&gt;W</a:t>
            </a:r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 </a:t>
            </a:r>
            <a:r>
              <a:rPr lang="en-US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don’t have yet a universally acceptable algorithm means of characterizing human vision, more specifically in the context of image understanding.</a:t>
            </a:r>
          </a:p>
          <a:p>
            <a:pPr algn="l"/>
            <a:endParaRPr lang="en-US" b="1" i="0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3.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-&gt;CBIR is used to search a specific image from a large dataset.</a:t>
            </a: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-&gt;CBIR makes interactive search of images from the databases.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-&gt;At present a Big MNC Giant company implemented this method named GOOGLE.</a:t>
            </a:r>
          </a:p>
          <a:p>
            <a:pPr algn="l"/>
            <a:endParaRPr lang="en-US" b="1" i="0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907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308</TotalTime>
  <Words>601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Aharoni</vt:lpstr>
      <vt:lpstr>Amasis MT Pro Black</vt:lpstr>
      <vt:lpstr>Amasis MT Pro Medium</vt:lpstr>
      <vt:lpstr>-apple-system</vt:lpstr>
      <vt:lpstr>Arial</vt:lpstr>
      <vt:lpstr>Arial</vt:lpstr>
      <vt:lpstr>Calibri</vt:lpstr>
      <vt:lpstr>Tw Cen MT</vt:lpstr>
      <vt:lpstr>Circuit</vt:lpstr>
      <vt:lpstr>Content-based image retrieval </vt:lpstr>
      <vt:lpstr>Introduction</vt:lpstr>
      <vt:lpstr>Challenges</vt:lpstr>
      <vt:lpstr>Problem definition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Content-based image retrieval </dc:title>
  <dc:creator>Ankit Kumar</dc:creator>
  <cp:lastModifiedBy>Ankit Kumar</cp:lastModifiedBy>
  <cp:revision>8</cp:revision>
  <dcterms:created xsi:type="dcterms:W3CDTF">2021-10-04T13:05:25Z</dcterms:created>
  <dcterms:modified xsi:type="dcterms:W3CDTF">2021-10-04T18:13:26Z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